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59" r:id="rId5"/>
    <p:sldId id="257" r:id="rId6"/>
    <p:sldId id="264" r:id="rId7"/>
    <p:sldId id="258" r:id="rId8"/>
    <p:sldId id="265" r:id="rId9"/>
    <p:sldId id="266" r:id="rId10"/>
    <p:sldId id="267" r:id="rId11"/>
    <p:sldId id="268"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686" y="-5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26CACD0-A86C-4122-A119-75BD50567ACB}" type="datetimeFigureOut">
              <a:rPr lang="it-IT" smtClean="0"/>
              <a:pPr/>
              <a:t>12/11/2019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044FD3-D58A-4DE6-900D-25514E7BFF4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6CACD0-A86C-4122-A119-75BD50567ACB}" type="datetimeFigureOut">
              <a:rPr lang="it-IT" smtClean="0"/>
              <a:pPr/>
              <a:t>12/11/2019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044FD3-D58A-4DE6-900D-25514E7BFF4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6CACD0-A86C-4122-A119-75BD50567ACB}" type="datetimeFigureOut">
              <a:rPr lang="it-IT" smtClean="0"/>
              <a:pPr/>
              <a:t>12/11/2019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044FD3-D58A-4DE6-900D-25514E7BFF4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6CACD0-A86C-4122-A119-75BD50567ACB}" type="datetimeFigureOut">
              <a:rPr lang="it-IT" smtClean="0"/>
              <a:pPr/>
              <a:t>12/11/2019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044FD3-D58A-4DE6-900D-25514E7BFF4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26CACD0-A86C-4122-A119-75BD50567ACB}" type="datetimeFigureOut">
              <a:rPr lang="it-IT" smtClean="0"/>
              <a:pPr/>
              <a:t>12/11/2019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044FD3-D58A-4DE6-900D-25514E7BFF4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26CACD0-A86C-4122-A119-75BD50567ACB}" type="datetimeFigureOut">
              <a:rPr lang="it-IT" smtClean="0"/>
              <a:pPr/>
              <a:t>12/11/2019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9044FD3-D58A-4DE6-900D-25514E7BFF4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26CACD0-A86C-4122-A119-75BD50567ACB}" type="datetimeFigureOut">
              <a:rPr lang="it-IT" smtClean="0"/>
              <a:pPr/>
              <a:t>12/11/2019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9044FD3-D58A-4DE6-900D-25514E7BFF4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26CACD0-A86C-4122-A119-75BD50567ACB}" type="datetimeFigureOut">
              <a:rPr lang="it-IT" smtClean="0"/>
              <a:pPr/>
              <a:t>12/11/2019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9044FD3-D58A-4DE6-900D-25514E7BFF4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26CACD0-A86C-4122-A119-75BD50567ACB}" type="datetimeFigureOut">
              <a:rPr lang="it-IT" smtClean="0"/>
              <a:pPr/>
              <a:t>12/11/2019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9044FD3-D58A-4DE6-900D-25514E7BFF4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26CACD0-A86C-4122-A119-75BD50567ACB}" type="datetimeFigureOut">
              <a:rPr lang="it-IT" smtClean="0"/>
              <a:pPr/>
              <a:t>12/11/2019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9044FD3-D58A-4DE6-900D-25514E7BFF4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26CACD0-A86C-4122-A119-75BD50567ACB}" type="datetimeFigureOut">
              <a:rPr lang="it-IT" smtClean="0"/>
              <a:pPr/>
              <a:t>12/11/2019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9044FD3-D58A-4DE6-900D-25514E7BFF4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CACD0-A86C-4122-A119-75BD50567ACB}" type="datetimeFigureOut">
              <a:rPr lang="it-IT" smtClean="0"/>
              <a:pPr/>
              <a:t>12/11/2019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44FD3-D58A-4DE6-900D-25514E7BFF4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187624" y="5517232"/>
            <a:ext cx="6440760" cy="913656"/>
          </a:xfrm>
        </p:spPr>
        <p:txBody>
          <a:bodyPr>
            <a:normAutofit fontScale="92500" lnSpcReduction="20000"/>
          </a:bodyPr>
          <a:lstStyle/>
          <a:p>
            <a:r>
              <a:rPr lang="it-IT" dirty="0" smtClean="0"/>
              <a:t>Insegnamenti dalle UDA dedicate all’Educazione alla Legalità</a:t>
            </a:r>
          </a:p>
        </p:txBody>
      </p:sp>
      <p:pic>
        <p:nvPicPr>
          <p:cNvPr id="1026" name="Picture 2"/>
          <p:cNvPicPr>
            <a:picLocks noChangeAspect="1" noChangeArrowheads="1"/>
          </p:cNvPicPr>
          <p:nvPr/>
        </p:nvPicPr>
        <p:blipFill>
          <a:blip r:embed="rId2" cstate="print"/>
          <a:srcRect/>
          <a:stretch>
            <a:fillRect/>
          </a:stretch>
        </p:blipFill>
        <p:spPr bwMode="auto">
          <a:xfrm>
            <a:off x="1043608" y="476672"/>
            <a:ext cx="6912768" cy="43794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6672"/>
            <a:ext cx="8229600" cy="5649491"/>
          </a:xfrm>
        </p:spPr>
        <p:txBody>
          <a:bodyPr>
            <a:normAutofit lnSpcReduction="10000"/>
          </a:bodyPr>
          <a:lstStyle/>
          <a:p>
            <a:r>
              <a:rPr lang="it-IT" dirty="0" smtClean="0"/>
              <a:t>“Tra progettazione e modelli di condivisione orientativa”. Una proposta condivisa tra scuole e soggetti che, sul territorio, condividono la prevenzione e il contrasto del fenomeno mafioso. – </a:t>
            </a:r>
            <a:r>
              <a:rPr lang="it-IT" dirty="0" err="1" smtClean="0"/>
              <a:t>Pavia</a:t>
            </a:r>
            <a:r>
              <a:rPr lang="it-IT" dirty="0" smtClean="0"/>
              <a:t>  </a:t>
            </a:r>
          </a:p>
          <a:p>
            <a:pPr>
              <a:buNone/>
            </a:pPr>
            <a:endParaRPr lang="it-IT" dirty="0" smtClean="0"/>
          </a:p>
          <a:p>
            <a:r>
              <a:rPr lang="it-IT" dirty="0" smtClean="0"/>
              <a:t>“Ecomafie, infiltrazioni mafiose al Nord. La figura di Giorgio Ambrosoli”  per comprendere il coraggio come virtù civile. L’UDA punta sull’esempio dell’uomo “normale” capace di agire per opporsi ad una situazione negativa per la collettività. – Sondrio</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PLPAVIA1b.jpg"/>
          <p:cNvPicPr>
            <a:picLocks noChangeAspect="1"/>
          </p:cNvPicPr>
          <p:nvPr/>
        </p:nvPicPr>
        <p:blipFill>
          <a:blip r:embed="rId2" cstate="print"/>
          <a:stretch>
            <a:fillRect/>
          </a:stretch>
        </p:blipFill>
        <p:spPr>
          <a:xfrm>
            <a:off x="683568" y="980728"/>
            <a:ext cx="8078914" cy="5136551"/>
          </a:xfrm>
          <a:prstGeom prst="rect">
            <a:avLst/>
          </a:prstGeom>
          <a:ln>
            <a:solidFill>
              <a:schemeClr val="tx2">
                <a:lumMod val="75000"/>
              </a:schemeClr>
            </a:solidFill>
          </a:ln>
        </p:spPr>
      </p:pic>
      <p:sp>
        <p:nvSpPr>
          <p:cNvPr id="3" name="Rettangolo 2"/>
          <p:cNvSpPr/>
          <p:nvPr/>
        </p:nvSpPr>
        <p:spPr>
          <a:xfrm>
            <a:off x="1403648" y="692696"/>
            <a:ext cx="6781985" cy="923330"/>
          </a:xfrm>
          <a:prstGeom prst="rect">
            <a:avLst/>
          </a:prstGeom>
          <a:blipFill>
            <a:blip r:embed="rId3" cstate="print"/>
            <a:tile tx="0" ty="0" sx="100000" sy="100000" flip="none" algn="tl"/>
          </a:blipFill>
          <a:effectLst>
            <a:outerShdw blurRad="50800" dist="38100" dir="18900000" algn="bl" rotWithShape="0">
              <a:prstClr val="black">
                <a:alpha val="40000"/>
              </a:prstClr>
            </a:outerShdw>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Grazie per l’attenzione</a:t>
            </a:r>
            <a:endPar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Ogni testo un pretesto</a:t>
            </a:r>
            <a:endParaRPr lang="it-IT" dirty="0"/>
          </a:p>
        </p:txBody>
      </p:sp>
      <p:sp>
        <p:nvSpPr>
          <p:cNvPr id="3" name="Rettangolo 2"/>
          <p:cNvSpPr/>
          <p:nvPr/>
        </p:nvSpPr>
        <p:spPr>
          <a:xfrm>
            <a:off x="3347864" y="1556792"/>
            <a:ext cx="3706144"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it-IT" sz="5400" b="1" spc="100" dirty="0" smtClean="0">
                <a:ln w="18000">
                  <a:solidFill>
                    <a:schemeClr val="accent1">
                      <a:satMod val="200000"/>
                      <a:tint val="72000"/>
                    </a:schemeClr>
                  </a:solidFill>
                  <a:prstDash val="solid"/>
                </a:ln>
                <a:solidFill>
                  <a:schemeClr val="tx1">
                    <a:lumMod val="50000"/>
                    <a:lumOff val="50000"/>
                  </a:schemeClr>
                </a:solidFill>
                <a:effectLst>
                  <a:outerShdw blurRad="25000" dist="20000" dir="16020000" algn="tl">
                    <a:schemeClr val="accent1">
                      <a:satMod val="200000"/>
                      <a:shade val="1000"/>
                      <a:alpha val="60000"/>
                    </a:schemeClr>
                  </a:outerShdw>
                </a:effectLst>
              </a:rPr>
              <a:t>O</a:t>
            </a:r>
            <a:r>
              <a:rPr lang="it-IT" sz="5400" b="1" cap="none" spc="100" dirty="0" smtClean="0">
                <a:ln w="18000">
                  <a:solidFill>
                    <a:schemeClr val="accent1">
                      <a:satMod val="200000"/>
                      <a:tint val="72000"/>
                    </a:schemeClr>
                  </a:solidFill>
                  <a:prstDash val="solid"/>
                </a:ln>
                <a:solidFill>
                  <a:schemeClr val="tx1">
                    <a:lumMod val="50000"/>
                    <a:lumOff val="50000"/>
                  </a:schemeClr>
                </a:solidFill>
                <a:effectLst>
                  <a:outerShdw blurRad="25000" dist="20000" dir="16020000" algn="tl">
                    <a:schemeClr val="accent1">
                      <a:satMod val="200000"/>
                      <a:shade val="1000"/>
                      <a:alpha val="60000"/>
                    </a:schemeClr>
                  </a:outerShdw>
                </a:effectLst>
              </a:rPr>
              <a:t>sserviamo</a:t>
            </a:r>
            <a:endParaRPr lang="it-IT" sz="5400" b="1" cap="none" spc="100" dirty="0">
              <a:ln w="18000">
                <a:solidFill>
                  <a:schemeClr val="accent1">
                    <a:satMod val="200000"/>
                    <a:tint val="72000"/>
                  </a:schemeClr>
                </a:solidFill>
                <a:prstDash val="solid"/>
              </a:ln>
              <a:solidFill>
                <a:schemeClr val="tx1">
                  <a:lumMod val="50000"/>
                  <a:lumOff val="50000"/>
                </a:schemeClr>
              </a:solidFill>
              <a:effectLst>
                <a:outerShdw blurRad="25000" dist="20000" dir="16020000" algn="tl">
                  <a:schemeClr val="accent1">
                    <a:satMod val="200000"/>
                    <a:shade val="1000"/>
                    <a:alpha val="60000"/>
                  </a:schemeClr>
                </a:outerShdw>
              </a:effectLst>
            </a:endParaRPr>
          </a:p>
        </p:txBody>
      </p:sp>
      <p:sp>
        <p:nvSpPr>
          <p:cNvPr id="4" name="Rettangolo 3"/>
          <p:cNvSpPr/>
          <p:nvPr/>
        </p:nvSpPr>
        <p:spPr>
          <a:xfrm>
            <a:off x="251520" y="2852936"/>
            <a:ext cx="4634860" cy="923330"/>
          </a:xfrm>
          <a:prstGeom prst="rect">
            <a:avLst/>
          </a:prstGeom>
        </p:spPr>
        <p:style>
          <a:lnRef idx="1">
            <a:schemeClr val="dk1"/>
          </a:lnRef>
          <a:fillRef idx="2">
            <a:schemeClr val="dk1"/>
          </a:fillRef>
          <a:effectRef idx="1">
            <a:schemeClr val="dk1"/>
          </a:effectRef>
          <a:fontRef idx="minor">
            <a:schemeClr val="dk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t-IT" sz="5400" b="1" dirty="0" smtClean="0">
                <a:ln/>
                <a:solidFill>
                  <a:schemeClr val="tx1">
                    <a:lumMod val="65000"/>
                    <a:lumOff val="35000"/>
                  </a:schemeClr>
                </a:solidFill>
              </a:rPr>
              <a:t>C</a:t>
            </a:r>
            <a:r>
              <a:rPr lang="it-IT" sz="5400" b="1" cap="none" spc="0" dirty="0" smtClean="0">
                <a:ln/>
                <a:solidFill>
                  <a:schemeClr val="tx1">
                    <a:lumMod val="65000"/>
                    <a:lumOff val="35000"/>
                  </a:schemeClr>
                </a:solidFill>
                <a:effectLst/>
              </a:rPr>
              <a:t>omprendiamo</a:t>
            </a:r>
            <a:endParaRPr lang="it-IT" sz="5400" b="1" cap="none" spc="0" dirty="0">
              <a:ln/>
              <a:solidFill>
                <a:schemeClr val="tx1">
                  <a:lumMod val="65000"/>
                  <a:lumOff val="35000"/>
                </a:schemeClr>
              </a:solidFill>
              <a:effectLst/>
            </a:endParaRPr>
          </a:p>
        </p:txBody>
      </p:sp>
      <p:sp>
        <p:nvSpPr>
          <p:cNvPr id="5" name="Rettangolo 4"/>
          <p:cNvSpPr/>
          <p:nvPr/>
        </p:nvSpPr>
        <p:spPr>
          <a:xfrm>
            <a:off x="5868144" y="4149080"/>
            <a:ext cx="2536272" cy="923330"/>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5400" b="1" dirty="0" smtClean="0">
                <a:ln w="11430"/>
                <a:solidFill>
                  <a:schemeClr val="tx1">
                    <a:lumMod val="65000"/>
                    <a:lumOff val="35000"/>
                  </a:schemeClr>
                </a:solidFill>
                <a:effectLst>
                  <a:outerShdw blurRad="80000" dist="40000" dir="5040000" algn="tl">
                    <a:srgbClr val="000000">
                      <a:alpha val="30000"/>
                    </a:srgbClr>
                  </a:outerShdw>
                </a:effectLst>
              </a:rPr>
              <a:t>Agiamo</a:t>
            </a:r>
            <a:r>
              <a:rPr lang="it-IT"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endParaRPr lang="it-IT"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ttangolo 5"/>
          <p:cNvSpPr/>
          <p:nvPr/>
        </p:nvSpPr>
        <p:spPr>
          <a:xfrm>
            <a:off x="1493614" y="5445224"/>
            <a:ext cx="591995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dirty="0" smtClean="0">
                <a:ln w="11430"/>
                <a:solidFill>
                  <a:schemeClr val="tx1">
                    <a:lumMod val="65000"/>
                    <a:lumOff val="35000"/>
                  </a:schemeClr>
                </a:solidFill>
                <a:effectLst>
                  <a:outerShdw blurRad="50800" dist="39000" dir="5460000" algn="tl">
                    <a:srgbClr val="000000">
                      <a:alpha val="38000"/>
                    </a:srgbClr>
                  </a:outerShdw>
                </a:effectLst>
              </a:rPr>
              <a:t>Imparare per essere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640960" cy="1143000"/>
          </a:xfrm>
        </p:spPr>
        <p:txBody>
          <a:bodyPr>
            <a:normAutofit/>
          </a:bodyPr>
          <a:lstStyle/>
          <a:p>
            <a:r>
              <a:rPr lang="it-IT" dirty="0" smtClean="0"/>
              <a:t>Il fine che </a:t>
            </a:r>
            <a:r>
              <a:rPr lang="it-IT" dirty="0" err="1" smtClean="0"/>
              <a:t>…………</a:t>
            </a:r>
            <a:r>
              <a:rPr lang="it-IT" dirty="0" smtClean="0"/>
              <a:t> giustifica i mezzi</a:t>
            </a:r>
            <a:endParaRPr lang="it-IT" dirty="0"/>
          </a:p>
        </p:txBody>
      </p:sp>
      <p:sp>
        <p:nvSpPr>
          <p:cNvPr id="3" name="Segnaposto contenuto 2"/>
          <p:cNvSpPr>
            <a:spLocks noGrp="1"/>
          </p:cNvSpPr>
          <p:nvPr>
            <p:ph sz="half" idx="1"/>
          </p:nvPr>
        </p:nvSpPr>
        <p:spPr>
          <a:xfrm>
            <a:off x="251520" y="1600200"/>
            <a:ext cx="3816424" cy="4525963"/>
          </a:xfrm>
          <a:solidFill>
            <a:schemeClr val="tx2">
              <a:lumMod val="20000"/>
              <a:lumOff val="80000"/>
            </a:schemeClr>
          </a:solidFill>
          <a:ln>
            <a:solidFill>
              <a:schemeClr val="accent1">
                <a:lumMod val="20000"/>
                <a:lumOff val="80000"/>
              </a:schemeClr>
            </a:solidFill>
          </a:ln>
        </p:spPr>
        <p:txBody>
          <a:bodyPr>
            <a:normAutofit fontScale="92500"/>
          </a:bodyPr>
          <a:lstStyle/>
          <a:p>
            <a:pPr>
              <a:buNone/>
            </a:pPr>
            <a:r>
              <a:rPr lang="it-IT" b="1" dirty="0" smtClean="0"/>
              <a:t>L’insegnante ha per fine:</a:t>
            </a:r>
          </a:p>
          <a:p>
            <a:pPr>
              <a:buNone/>
            </a:pPr>
            <a:endParaRPr lang="it-IT" dirty="0" smtClean="0"/>
          </a:p>
          <a:p>
            <a:pPr>
              <a:buNone/>
            </a:pPr>
            <a:r>
              <a:rPr lang="it-IT" dirty="0" smtClean="0"/>
              <a:t>La democrazia partecipata</a:t>
            </a:r>
          </a:p>
          <a:p>
            <a:pPr>
              <a:buNone/>
            </a:pPr>
            <a:r>
              <a:rPr lang="it-IT" dirty="0" smtClean="0"/>
              <a:t>La responsabilità civile</a:t>
            </a:r>
          </a:p>
          <a:p>
            <a:pPr>
              <a:buNone/>
            </a:pPr>
            <a:r>
              <a:rPr lang="it-IT" dirty="0" smtClean="0"/>
              <a:t>La lotta alle illegalità</a:t>
            </a:r>
          </a:p>
          <a:p>
            <a:pPr>
              <a:buNone/>
            </a:pPr>
            <a:r>
              <a:rPr lang="it-IT" dirty="0" smtClean="0"/>
              <a:t>           </a:t>
            </a:r>
            <a:r>
              <a:rPr lang="it-IT" u="sng" dirty="0" smtClean="0"/>
              <a:t>Attraverso: </a:t>
            </a:r>
          </a:p>
          <a:p>
            <a:pPr>
              <a:buNone/>
            </a:pPr>
            <a:r>
              <a:rPr lang="it-IT" dirty="0" smtClean="0"/>
              <a:t>Il rifiuto delle scorciatoie</a:t>
            </a:r>
          </a:p>
          <a:p>
            <a:pPr>
              <a:buNone/>
            </a:pPr>
            <a:r>
              <a:rPr lang="it-IT" dirty="0" smtClean="0"/>
              <a:t>Il saper fare differenze</a:t>
            </a:r>
          </a:p>
          <a:p>
            <a:pPr>
              <a:buNone/>
            </a:pPr>
            <a:r>
              <a:rPr lang="it-IT" dirty="0" smtClean="0"/>
              <a:t>Il voler fare delle scelte</a:t>
            </a:r>
          </a:p>
          <a:p>
            <a:pPr>
              <a:buNone/>
            </a:pPr>
            <a:endParaRPr lang="it-IT" dirty="0" smtClean="0"/>
          </a:p>
        </p:txBody>
      </p:sp>
      <p:sp>
        <p:nvSpPr>
          <p:cNvPr id="4" name="Segnaposto contenuto 3"/>
          <p:cNvSpPr>
            <a:spLocks noGrp="1"/>
          </p:cNvSpPr>
          <p:nvPr>
            <p:ph sz="half" idx="2"/>
          </p:nvPr>
        </p:nvSpPr>
        <p:spPr>
          <a:xfrm>
            <a:off x="4283968" y="1628800"/>
            <a:ext cx="4258816" cy="4525963"/>
          </a:xfrm>
          <a:solidFill>
            <a:schemeClr val="accent2">
              <a:lumMod val="20000"/>
              <a:lumOff val="80000"/>
            </a:schemeClr>
          </a:solidFill>
          <a:ln>
            <a:solidFill>
              <a:srgbClr val="FF0000"/>
            </a:solidFill>
          </a:ln>
        </p:spPr>
        <p:txBody>
          <a:bodyPr>
            <a:normAutofit fontScale="92500"/>
          </a:bodyPr>
          <a:lstStyle/>
          <a:p>
            <a:pPr algn="ctr">
              <a:buNone/>
            </a:pPr>
            <a:r>
              <a:rPr lang="it-IT" b="1" dirty="0" smtClean="0"/>
              <a:t> Gli studenti realizzano</a:t>
            </a:r>
          </a:p>
          <a:p>
            <a:pPr>
              <a:buNone/>
            </a:pPr>
            <a:endParaRPr lang="it-IT" dirty="0" smtClean="0"/>
          </a:p>
          <a:p>
            <a:pPr>
              <a:buNone/>
            </a:pPr>
            <a:r>
              <a:rPr lang="it-IT" dirty="0" smtClean="0"/>
              <a:t>Esposizioni documentali, fotografiche ….</a:t>
            </a:r>
            <a:endParaRPr lang="it-IT" dirty="0" smtClean="0">
              <a:solidFill>
                <a:srgbClr val="00B0F0"/>
              </a:solidFill>
            </a:endParaRPr>
          </a:p>
          <a:p>
            <a:pPr>
              <a:buNone/>
            </a:pPr>
            <a:r>
              <a:rPr lang="it-IT" dirty="0" smtClean="0"/>
              <a:t>Visita o Gestione di Beni confiscati</a:t>
            </a:r>
          </a:p>
          <a:p>
            <a:pPr>
              <a:buNone/>
            </a:pPr>
            <a:r>
              <a:rPr lang="it-IT" dirty="0" smtClean="0"/>
              <a:t>Prove esperte: gastronomiche, musicali, formative, teatrali, giochi, ….</a:t>
            </a:r>
          </a:p>
          <a:p>
            <a:pPr>
              <a:buNone/>
            </a:pP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Cosa apprendiamo dalle UDA</a:t>
            </a:r>
            <a:endParaRPr lang="it-IT" dirty="0"/>
          </a:p>
        </p:txBody>
      </p:sp>
      <p:sp>
        <p:nvSpPr>
          <p:cNvPr id="3" name="Segnaposto contenuto 2"/>
          <p:cNvSpPr>
            <a:spLocks noGrp="1"/>
          </p:cNvSpPr>
          <p:nvPr>
            <p:ph idx="1"/>
          </p:nvPr>
        </p:nvSpPr>
        <p:spPr>
          <a:xfrm>
            <a:off x="251520" y="1340768"/>
            <a:ext cx="8640960" cy="4968552"/>
          </a:xfrm>
        </p:spPr>
        <p:txBody>
          <a:bodyPr>
            <a:normAutofit fontScale="85000" lnSpcReduction="20000"/>
          </a:bodyPr>
          <a:lstStyle/>
          <a:p>
            <a:r>
              <a:rPr lang="it-IT" dirty="0" smtClean="0"/>
              <a:t>Il valore della rappresentanza </a:t>
            </a:r>
          </a:p>
          <a:p>
            <a:r>
              <a:rPr lang="it-IT" dirty="0" smtClean="0"/>
              <a:t>La molteplicità dei linguaggi </a:t>
            </a:r>
          </a:p>
          <a:p>
            <a:r>
              <a:rPr lang="it-IT" dirty="0" smtClean="0"/>
              <a:t>Il rovesciamento di un ordine noto: Azione=Comprensione</a:t>
            </a:r>
          </a:p>
          <a:p>
            <a:r>
              <a:rPr lang="it-IT" dirty="0" smtClean="0"/>
              <a:t>I saperi della didattica integrata</a:t>
            </a:r>
          </a:p>
          <a:p>
            <a:r>
              <a:rPr lang="it-IT" dirty="0" smtClean="0"/>
              <a:t>I modelli cornice di ciascuna scuola</a:t>
            </a:r>
          </a:p>
          <a:p>
            <a:r>
              <a:rPr lang="it-IT" dirty="0" smtClean="0"/>
              <a:t>La </a:t>
            </a:r>
            <a:r>
              <a:rPr lang="it-IT" dirty="0" err="1" smtClean="0"/>
              <a:t>Co-</a:t>
            </a:r>
            <a:r>
              <a:rPr lang="it-IT" dirty="0" smtClean="0"/>
              <a:t> costruzione  degli insegnamenti con i partner territoriali</a:t>
            </a:r>
          </a:p>
          <a:p>
            <a:r>
              <a:rPr lang="it-IT" dirty="0" smtClean="0"/>
              <a:t>La </a:t>
            </a:r>
            <a:r>
              <a:rPr lang="it-IT" dirty="0" err="1" smtClean="0"/>
              <a:t>Co-</a:t>
            </a:r>
            <a:r>
              <a:rPr lang="it-IT" dirty="0" smtClean="0"/>
              <a:t> costruzione dell’apprendimento diffuso (con gli stessi discenti, le famiglie, il territorio, l’organizzazione scolastica)</a:t>
            </a:r>
          </a:p>
          <a:p>
            <a:pPr>
              <a:buNone/>
            </a:pPr>
            <a:endParaRPr lang="it-IT" dirty="0" smtClean="0"/>
          </a:p>
          <a:p>
            <a:pPr algn="ctr">
              <a:buNone/>
            </a:pPr>
            <a:r>
              <a:rPr lang="it-IT" sz="3100" b="1" dirty="0" smtClean="0"/>
              <a:t>“che gli studenti superano gli obiettivi previsti”</a:t>
            </a:r>
          </a:p>
          <a:p>
            <a:endParaRPr lang="it-IT" dirty="0" smtClean="0"/>
          </a:p>
          <a:p>
            <a:endParaRPr lang="it-IT" dirty="0" smtClean="0"/>
          </a:p>
          <a:p>
            <a:endParaRPr lang="it-IT"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smtClean="0"/>
              <a:t> Comunioni d’intenti</a:t>
            </a:r>
            <a:br>
              <a:rPr lang="it-IT" dirty="0" smtClean="0"/>
            </a:br>
            <a:r>
              <a:rPr lang="it-IT" sz="3100" dirty="0" smtClean="0"/>
              <a:t>Educare  vuol dire consentire a ciascuno di scegliere</a:t>
            </a:r>
            <a:r>
              <a:rPr lang="it-IT" dirty="0" smtClean="0"/>
              <a:t/>
            </a:r>
            <a:br>
              <a:rPr lang="it-IT" dirty="0" smtClean="0"/>
            </a:br>
            <a:endParaRPr lang="it-IT" dirty="0"/>
          </a:p>
        </p:txBody>
      </p:sp>
      <p:sp>
        <p:nvSpPr>
          <p:cNvPr id="3" name="Segnaposto contenuto 2"/>
          <p:cNvSpPr>
            <a:spLocks noGrp="1"/>
          </p:cNvSpPr>
          <p:nvPr>
            <p:ph idx="1"/>
          </p:nvPr>
        </p:nvSpPr>
        <p:spPr>
          <a:xfrm>
            <a:off x="323528" y="1412776"/>
            <a:ext cx="8363272" cy="5040560"/>
          </a:xfrm>
        </p:spPr>
        <p:txBody>
          <a:bodyPr>
            <a:normAutofit fontScale="62500" lnSpcReduction="20000"/>
          </a:bodyPr>
          <a:lstStyle/>
          <a:p>
            <a:pPr>
              <a:buNone/>
            </a:pPr>
            <a:r>
              <a:rPr lang="it-IT" dirty="0" smtClean="0"/>
              <a:t>Il contrasto alla cultura mafiosa passa dalle strategie didattico</a:t>
            </a:r>
            <a:r>
              <a:rPr lang="it-IT" dirty="0" smtClean="0">
                <a:solidFill>
                  <a:srgbClr val="00B0F0"/>
                </a:solidFill>
              </a:rPr>
              <a:t>-</a:t>
            </a:r>
            <a:r>
              <a:rPr lang="it-IT" dirty="0" smtClean="0"/>
              <a:t>attive, ad esempio, le letture paradigma sono prodromiche all’incontro con i testimoni, le prove esperte consentono agli studenti d’interrogarsi su: far bene/far male</a:t>
            </a:r>
          </a:p>
          <a:p>
            <a:pPr>
              <a:buNone/>
            </a:pPr>
            <a:r>
              <a:rPr lang="it-IT" dirty="0" smtClean="0"/>
              <a:t>Le scuole insegnano il contrasto alle mafie e al rischio della cultura dell’illegalità tutti i giorni, perché incidono sulla vita quotidiana delle studentesse e degli studenti.</a:t>
            </a:r>
          </a:p>
          <a:p>
            <a:pPr>
              <a:buNone/>
            </a:pPr>
            <a:endParaRPr lang="it-IT" dirty="0" smtClean="0"/>
          </a:p>
          <a:p>
            <a:pPr>
              <a:buNone/>
            </a:pPr>
            <a:endParaRPr lang="it-IT" dirty="0" smtClean="0"/>
          </a:p>
          <a:p>
            <a:pPr>
              <a:buNone/>
            </a:pPr>
            <a:endParaRPr lang="it-IT" dirty="0" smtClean="0"/>
          </a:p>
          <a:p>
            <a:pPr>
              <a:buNone/>
            </a:pPr>
            <a:r>
              <a:rPr lang="it-IT" dirty="0" smtClean="0"/>
              <a:t>Pongono gli studenti al centro della scena, stimolandone responsabilità  ed impegno </a:t>
            </a:r>
          </a:p>
          <a:p>
            <a:pPr>
              <a:buNone/>
            </a:pPr>
            <a:r>
              <a:rPr lang="it-IT" dirty="0" smtClean="0"/>
              <a:t>Prevedono compiti di realtà per osservare le competenze e consentire la valutazione del processo di apprendimento</a:t>
            </a:r>
          </a:p>
          <a:p>
            <a:pPr>
              <a:buNone/>
            </a:pPr>
            <a:r>
              <a:rPr lang="it-IT" dirty="0" smtClean="0"/>
              <a:t>Mirano allo sviluppo delle </a:t>
            </a:r>
            <a:r>
              <a:rPr lang="it-IT" dirty="0" err="1" smtClean="0"/>
              <a:t>Softs</a:t>
            </a:r>
            <a:r>
              <a:rPr lang="it-IT" dirty="0" smtClean="0"/>
              <a:t> </a:t>
            </a:r>
            <a:r>
              <a:rPr lang="it-IT" dirty="0" err="1" smtClean="0"/>
              <a:t>skills</a:t>
            </a:r>
            <a:r>
              <a:rPr lang="it-IT" dirty="0" smtClean="0"/>
              <a:t>, delle competenze di cittadinanza </a:t>
            </a:r>
          </a:p>
          <a:p>
            <a:pPr>
              <a:buNone/>
            </a:pPr>
            <a:r>
              <a:rPr lang="it-IT" dirty="0" smtClean="0"/>
              <a:t>Includono </a:t>
            </a:r>
            <a:r>
              <a:rPr lang="it-IT" dirty="0" smtClean="0"/>
              <a:t>aspetti </a:t>
            </a:r>
            <a:r>
              <a:rPr lang="it-IT" dirty="0" smtClean="0"/>
              <a:t>da </a:t>
            </a:r>
            <a:r>
              <a:rPr lang="it-IT" dirty="0" smtClean="0"/>
              <a:t>valutare: </a:t>
            </a:r>
            <a:r>
              <a:rPr lang="it-IT" dirty="0" err="1" smtClean="0"/>
              <a:t>es</a:t>
            </a:r>
            <a:r>
              <a:rPr lang="it-IT" dirty="0" smtClean="0"/>
              <a:t> Consapevolezza,  Capacità </a:t>
            </a:r>
            <a:r>
              <a:rPr lang="it-IT" dirty="0" smtClean="0"/>
              <a:t>d’introspezione </a:t>
            </a:r>
          </a:p>
        </p:txBody>
      </p:sp>
      <p:sp>
        <p:nvSpPr>
          <p:cNvPr id="4" name="Rettangolo 3"/>
          <p:cNvSpPr/>
          <p:nvPr/>
        </p:nvSpPr>
        <p:spPr>
          <a:xfrm>
            <a:off x="3347864" y="3212976"/>
            <a:ext cx="2505622" cy="923330"/>
          </a:xfrm>
          <a:prstGeom prst="rect">
            <a:avLst/>
          </a:prstGeom>
          <a:noFill/>
        </p:spPr>
        <p:txBody>
          <a:bodyPr wrap="none" lIns="91440" tIns="45720" rIns="91440" bIns="45720">
            <a:spAutoFit/>
          </a:bodyPr>
          <a:lstStyle/>
          <a:p>
            <a:pPr algn="ctr"/>
            <a:r>
              <a:rPr lang="it-IT"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Le UDA</a:t>
            </a:r>
            <a:endParaRPr lang="it-IT"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Un esempio di valutazione</a:t>
            </a:r>
            <a:br>
              <a:rPr lang="it-IT" dirty="0" smtClean="0"/>
            </a:br>
            <a:r>
              <a:rPr lang="it-IT" dirty="0" smtClean="0"/>
              <a:t>del processo</a:t>
            </a:r>
            <a:endParaRPr lang="it-IT" dirty="0"/>
          </a:p>
        </p:txBody>
      </p:sp>
      <p:graphicFrame>
        <p:nvGraphicFramePr>
          <p:cNvPr id="4" name="Tabella 3"/>
          <p:cNvGraphicFramePr>
            <a:graphicFrameLocks noGrp="1"/>
          </p:cNvGraphicFramePr>
          <p:nvPr>
            <p:extLst>
              <p:ext uri="{D42A27DB-BD31-4B8C-83A1-F6EECF244321}">
                <p14:modId xmlns="" xmlns:p14="http://schemas.microsoft.com/office/powerpoint/2010/main" val="382734522"/>
              </p:ext>
            </p:extLst>
          </p:nvPr>
        </p:nvGraphicFramePr>
        <p:xfrm>
          <a:off x="539552" y="1700809"/>
          <a:ext cx="7848872" cy="4392486"/>
        </p:xfrm>
        <a:graphic>
          <a:graphicData uri="http://schemas.openxmlformats.org/drawingml/2006/table">
            <a:tbl>
              <a:tblPr firstRow="1" bandRow="1">
                <a:tableStyleId>{5C22544A-7EE6-4342-B048-85BDC9FD1C3A}</a:tableStyleId>
              </a:tblPr>
              <a:tblGrid>
                <a:gridCol w="7848872">
                  <a:extLst>
                    <a:ext uri="{9D8B030D-6E8A-4147-A177-3AD203B41FA5}">
                      <a16:colId xmlns="" xmlns:a16="http://schemas.microsoft.com/office/drawing/2014/main" val="20000"/>
                    </a:ext>
                  </a:extLst>
                </a:gridCol>
              </a:tblGrid>
              <a:tr h="627498">
                <a:tc>
                  <a:txBody>
                    <a:bodyPr/>
                    <a:lstStyle/>
                    <a:p>
                      <a:r>
                        <a:rPr lang="it-IT" sz="2800" b="1" dirty="0" smtClean="0"/>
                        <a:t>Autonomia organizzativa</a:t>
                      </a:r>
                      <a:endParaRPr lang="it-IT" sz="2800" dirty="0">
                        <a:solidFill>
                          <a:srgbClr val="00B0F0"/>
                        </a:solidFill>
                      </a:endParaRPr>
                    </a:p>
                  </a:txBody>
                  <a:tcPr/>
                </a:tc>
                <a:extLst>
                  <a:ext uri="{0D108BD9-81ED-4DB2-BD59-A6C34878D82A}">
                    <a16:rowId xmlns="" xmlns:a16="http://schemas.microsoft.com/office/drawing/2014/main" val="10000"/>
                  </a:ext>
                </a:extLst>
              </a:tr>
              <a:tr h="627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800" b="1" dirty="0" smtClean="0"/>
                        <a:t>Senso di responsabilità </a:t>
                      </a:r>
                      <a:endParaRPr lang="it-IT" sz="2800" dirty="0" smtClean="0"/>
                    </a:p>
                  </a:txBody>
                  <a:tcPr/>
                </a:tc>
                <a:extLst>
                  <a:ext uri="{0D108BD9-81ED-4DB2-BD59-A6C34878D82A}">
                    <a16:rowId xmlns="" xmlns:a16="http://schemas.microsoft.com/office/drawing/2014/main" val="10001"/>
                  </a:ext>
                </a:extLst>
              </a:tr>
              <a:tr h="627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800" b="1" dirty="0" smtClean="0"/>
                        <a:t>Predisposizione all'apprendimento </a:t>
                      </a:r>
                      <a:endParaRPr lang="it-IT" sz="2800" dirty="0" smtClean="0"/>
                    </a:p>
                  </a:txBody>
                  <a:tcPr/>
                </a:tc>
                <a:extLst>
                  <a:ext uri="{0D108BD9-81ED-4DB2-BD59-A6C34878D82A}">
                    <a16:rowId xmlns="" xmlns:a16="http://schemas.microsoft.com/office/drawing/2014/main" val="10002"/>
                  </a:ext>
                </a:extLst>
              </a:tr>
              <a:tr h="627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800" b="1" dirty="0" smtClean="0">
                          <a:solidFill>
                            <a:schemeClr val="tx1"/>
                          </a:solidFill>
                        </a:rPr>
                        <a:t>Puntualità nello svolgimento dei compiti </a:t>
                      </a:r>
                      <a:endParaRPr lang="it-IT" sz="2800" dirty="0" smtClean="0">
                        <a:solidFill>
                          <a:schemeClr val="tx1"/>
                        </a:solidFill>
                      </a:endParaRPr>
                    </a:p>
                  </a:txBody>
                  <a:tcPr/>
                </a:tc>
                <a:extLst>
                  <a:ext uri="{0D108BD9-81ED-4DB2-BD59-A6C34878D82A}">
                    <a16:rowId xmlns="" xmlns:a16="http://schemas.microsoft.com/office/drawing/2014/main" val="10003"/>
                  </a:ext>
                </a:extLst>
              </a:tr>
              <a:tr h="627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800" b="1" dirty="0" smtClean="0"/>
                        <a:t>Padronanza </a:t>
                      </a:r>
                      <a:r>
                        <a:rPr lang="it-IT" sz="2800" b="1" dirty="0" smtClean="0">
                          <a:solidFill>
                            <a:schemeClr val="tx1"/>
                          </a:solidFill>
                        </a:rPr>
                        <a:t>degli</a:t>
                      </a:r>
                      <a:r>
                        <a:rPr lang="it-IT" sz="2800" b="1" dirty="0" smtClean="0"/>
                        <a:t> strumenti di lavoro </a:t>
                      </a:r>
                      <a:endParaRPr lang="it-IT" sz="2800" dirty="0" smtClean="0"/>
                    </a:p>
                  </a:txBody>
                  <a:tcPr/>
                </a:tc>
                <a:extLst>
                  <a:ext uri="{0D108BD9-81ED-4DB2-BD59-A6C34878D82A}">
                    <a16:rowId xmlns="" xmlns:a16="http://schemas.microsoft.com/office/drawing/2014/main" val="10004"/>
                  </a:ext>
                </a:extLst>
              </a:tr>
              <a:tr h="627498">
                <a:tc>
                  <a:txBody>
                    <a:bodyPr/>
                    <a:lstStyle/>
                    <a:p>
                      <a:r>
                        <a:rPr lang="it-IT" sz="2800" b="1" dirty="0" smtClean="0"/>
                        <a:t>Motivazione </a:t>
                      </a:r>
                      <a:endParaRPr lang="it-IT" sz="2800" dirty="0"/>
                    </a:p>
                  </a:txBody>
                  <a:tcPr/>
                </a:tc>
                <a:extLst>
                  <a:ext uri="{0D108BD9-81ED-4DB2-BD59-A6C34878D82A}">
                    <a16:rowId xmlns="" xmlns:a16="http://schemas.microsoft.com/office/drawing/2014/main" val="10005"/>
                  </a:ext>
                </a:extLst>
              </a:tr>
              <a:tr h="6274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800" b="1" dirty="0" smtClean="0"/>
                        <a:t>Giudizio complessivo:  punteggio </a:t>
                      </a:r>
                      <a:r>
                        <a:rPr lang="it-IT" sz="2800" b="1" dirty="0" err="1" smtClean="0"/>
                        <a:t>……</a:t>
                      </a:r>
                      <a:r>
                        <a:rPr lang="it-IT" sz="2800" b="1" dirty="0" smtClean="0"/>
                        <a:t>..</a:t>
                      </a:r>
                      <a:endParaRPr lang="it-IT" sz="2800" dirty="0" smtClean="0"/>
                    </a:p>
                  </a:txBody>
                  <a:tcPr/>
                </a:tc>
                <a:extLst>
                  <a:ext uri="{0D108BD9-81ED-4DB2-BD59-A6C34878D82A}">
                    <a16:rowId xmlns=""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In sintesi le UDA</a:t>
            </a:r>
            <a:br>
              <a:rPr lang="it-IT" dirty="0" smtClean="0"/>
            </a:br>
            <a:endParaRPr lang="it-IT" dirty="0"/>
          </a:p>
        </p:txBody>
      </p:sp>
      <p:sp>
        <p:nvSpPr>
          <p:cNvPr id="3" name="Segnaposto contenuto 2"/>
          <p:cNvSpPr>
            <a:spLocks noGrp="1"/>
          </p:cNvSpPr>
          <p:nvPr>
            <p:ph idx="1"/>
          </p:nvPr>
        </p:nvSpPr>
        <p:spPr>
          <a:xfrm>
            <a:off x="251520" y="1600201"/>
            <a:ext cx="8568952" cy="4277072"/>
          </a:xfrm>
          <a:solidFill>
            <a:schemeClr val="accent1">
              <a:lumMod val="40000"/>
              <a:lumOff val="60000"/>
            </a:schemeClr>
          </a:solidFill>
        </p:spPr>
        <p:txBody>
          <a:bodyPr>
            <a:normAutofit lnSpcReduction="10000"/>
          </a:bodyPr>
          <a:lstStyle/>
          <a:p>
            <a:pPr>
              <a:buNone/>
            </a:pPr>
            <a:r>
              <a:rPr lang="it-IT" b="1" dirty="0" smtClean="0"/>
              <a:t>Puntano</a:t>
            </a:r>
            <a:r>
              <a:rPr lang="it-IT" dirty="0" smtClean="0"/>
              <a:t>:      su realismo, concretezza, coinvolgimento </a:t>
            </a:r>
          </a:p>
          <a:p>
            <a:pPr>
              <a:buNone/>
            </a:pPr>
            <a:r>
              <a:rPr lang="it-IT" b="1" dirty="0" smtClean="0"/>
              <a:t>Sviluppano</a:t>
            </a:r>
            <a:r>
              <a:rPr lang="it-IT" dirty="0" smtClean="0"/>
              <a:t>: l’apprendimento emotivo e la creatività</a:t>
            </a:r>
          </a:p>
          <a:p>
            <a:pPr>
              <a:buNone/>
            </a:pPr>
            <a:r>
              <a:rPr lang="it-IT" b="1" dirty="0" smtClean="0"/>
              <a:t>Sono modelli didattici di: </a:t>
            </a:r>
          </a:p>
          <a:p>
            <a:pPr algn="ctr">
              <a:buNone/>
            </a:pPr>
            <a:r>
              <a:rPr lang="it-IT" u="sng" dirty="0" smtClean="0"/>
              <a:t>A “scuola di motivazione”</a:t>
            </a:r>
          </a:p>
          <a:p>
            <a:pPr>
              <a:buNone/>
            </a:pPr>
            <a:r>
              <a:rPr lang="it-IT" dirty="0" smtClean="0"/>
              <a:t> </a:t>
            </a:r>
          </a:p>
          <a:p>
            <a:pPr>
              <a:buNone/>
            </a:pPr>
            <a:r>
              <a:rPr lang="it-IT" dirty="0" smtClean="0"/>
              <a:t> </a:t>
            </a:r>
          </a:p>
          <a:p>
            <a:pPr>
              <a:buNone/>
            </a:pP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Nostre </a:t>
            </a:r>
            <a:r>
              <a:rPr lang="it-IT" dirty="0" err="1" smtClean="0"/>
              <a:t>U.D.A.</a:t>
            </a:r>
            <a:r>
              <a:rPr lang="it-IT" dirty="0" smtClean="0"/>
              <a:t/>
            </a:r>
            <a:br>
              <a:rPr lang="it-IT" dirty="0" smtClean="0"/>
            </a:br>
            <a:endParaRPr lang="it-IT" dirty="0"/>
          </a:p>
        </p:txBody>
      </p:sp>
      <p:sp>
        <p:nvSpPr>
          <p:cNvPr id="3" name="Segnaposto contenuto 2"/>
          <p:cNvSpPr>
            <a:spLocks noGrp="1"/>
          </p:cNvSpPr>
          <p:nvPr>
            <p:ph idx="1"/>
          </p:nvPr>
        </p:nvSpPr>
        <p:spPr>
          <a:xfrm>
            <a:off x="457200" y="1052736"/>
            <a:ext cx="8229600" cy="5805264"/>
          </a:xfrm>
        </p:spPr>
        <p:txBody>
          <a:bodyPr>
            <a:normAutofit fontScale="85000" lnSpcReduction="10000"/>
          </a:bodyPr>
          <a:lstStyle/>
          <a:p>
            <a:r>
              <a:rPr lang="it-IT" dirty="0" smtClean="0"/>
              <a:t>“Non basta commuoversi bisogna muoversi” per un’educazione etica un progetto curriculare pluriennale – Bergamo.</a:t>
            </a:r>
          </a:p>
          <a:p>
            <a:r>
              <a:rPr lang="it-IT" dirty="0" smtClean="0"/>
              <a:t>“il Bene confiscato nell’interesse della Comunità” La lotta al fenomeno mafioso e  alla criminalità organizzata è una strada per combattere l’omertà diffusa – Como.</a:t>
            </a:r>
          </a:p>
          <a:p>
            <a:r>
              <a:rPr lang="it-IT" dirty="0" smtClean="0"/>
              <a:t>“Legalità e mafia”.Corretti non corrotti è un percorso di cittadinanza attiva. Le strategie variegate portano l’attenzione sulla situazione locale del fenomeno –Lodi.</a:t>
            </a:r>
          </a:p>
          <a:p>
            <a:r>
              <a:rPr lang="it-IT" dirty="0" smtClean="0"/>
              <a:t>“Mafia ed antimafia: lettura di un intreccio complesso” per contribuire all’elaborazione di un’immagine condivisa del fenomeno mafioso - Mantova</a:t>
            </a:r>
          </a:p>
          <a:p>
            <a:pPr>
              <a:buNone/>
            </a:pPr>
            <a:r>
              <a:rPr lang="it-IT" dirty="0" smtClean="0"/>
              <a:t> </a:t>
            </a:r>
          </a:p>
          <a:p>
            <a:pPr>
              <a:buNone/>
            </a:pPr>
            <a:endParaRPr lang="it-IT" dirty="0" smtClean="0"/>
          </a:p>
          <a:p>
            <a:pPr>
              <a:buNone/>
            </a:pPr>
            <a:endParaRPr lang="it-IT" dirty="0" smtClean="0"/>
          </a:p>
          <a:p>
            <a:pPr>
              <a:buNone/>
            </a:pP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32656"/>
            <a:ext cx="8229600" cy="5793507"/>
          </a:xfrm>
        </p:spPr>
        <p:txBody>
          <a:bodyPr/>
          <a:lstStyle/>
          <a:p>
            <a:r>
              <a:rPr lang="it-IT" dirty="0" smtClean="0"/>
              <a:t>“Cena dei saperi e dei sapori. Nutrire la legalità”. In occasione degli incontri con esperti e testimoni e della visita ai beni confiscati i partecipanti assaporano i saperi/sapori della legalità– Milano Città</a:t>
            </a:r>
          </a:p>
          <a:p>
            <a:r>
              <a:rPr lang="it-IT" dirty="0" smtClean="0"/>
              <a:t>“Che elemento sei?” - Dalla lettura del romanzo ” Ciò che inferno non è” di Alessandro d’</a:t>
            </a:r>
            <a:r>
              <a:rPr lang="it-IT" dirty="0" err="1" smtClean="0"/>
              <a:t>Avenia</a:t>
            </a:r>
            <a:r>
              <a:rPr lang="it-IT" dirty="0" smtClean="0"/>
              <a:t>, i ragazzi conoscono, attraverso il protagonista Federico, il Brancaccio e Don Pino </a:t>
            </a:r>
            <a:r>
              <a:rPr lang="it-IT" dirty="0" err="1" smtClean="0"/>
              <a:t>Puglisi</a:t>
            </a:r>
            <a:r>
              <a:rPr lang="it-IT" dirty="0" smtClean="0"/>
              <a:t>. – Milano provincia </a:t>
            </a:r>
          </a:p>
          <a:p>
            <a:pPr>
              <a:buNone/>
            </a:pPr>
            <a:endParaRPr lang="it-IT" dirty="0" smtClean="0"/>
          </a:p>
          <a:p>
            <a:pPr>
              <a:buNone/>
            </a:pP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581</Words>
  <Application>Microsoft Office PowerPoint</Application>
  <PresentationFormat>Presentazione su schermo (4:3)</PresentationFormat>
  <Paragraphs>72</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di Office</vt:lpstr>
      <vt:lpstr>Diapositiva 1</vt:lpstr>
      <vt:lpstr>Ogni testo un pretesto</vt:lpstr>
      <vt:lpstr>Il fine che ………… giustifica i mezzi</vt:lpstr>
      <vt:lpstr>Cosa apprendiamo dalle UDA</vt:lpstr>
      <vt:lpstr>  Comunioni d’intenti Educare  vuol dire consentire a ciascuno di scegliere </vt:lpstr>
      <vt:lpstr>Un esempio di valutazione del processo</vt:lpstr>
      <vt:lpstr>In sintesi le UDA </vt:lpstr>
      <vt:lpstr>Le Nostre U.D.A. </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ds</dc:creator>
  <cp:lastModifiedBy>ds</cp:lastModifiedBy>
  <cp:revision>66</cp:revision>
  <dcterms:created xsi:type="dcterms:W3CDTF">2019-09-29T18:18:18Z</dcterms:created>
  <dcterms:modified xsi:type="dcterms:W3CDTF">2019-11-12T00:01:17Z</dcterms:modified>
</cp:coreProperties>
</file>